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70C0"/>
    <a:srgbClr val="1B4367"/>
    <a:srgbClr val="A6A6A6"/>
    <a:srgbClr val="CBDBE9"/>
    <a:srgbClr val="FFE4BA"/>
    <a:srgbClr val="FFB520"/>
    <a:srgbClr val="8FC36B"/>
    <a:srgbClr val="FFFFFF"/>
    <a:srgbClr val="E5A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788" autoAdjust="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AE97F547-BE32-402B-8F93-ABD6BEE3DB0C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57B54C32-B6C3-4460-8B42-A78DA15FF12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50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8BB2D7A9-0E7D-419B-A25D-1993137FB1FF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E654A120-B493-4129-A4EB-D018813B9E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00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40366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457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101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6076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7735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0919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255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267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627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61703-67F2-B44E-9777-B660A747B694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285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4/09/2019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traloriabogota.gov.co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3311" y="382641"/>
            <a:ext cx="606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PROCESO ESTUDIOS DE ECONOMÍA Y POLÍTICA PÚBLICA</a:t>
            </a:r>
            <a:endParaRPr lang="es-CO" sz="2000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CO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</a:t>
            </a:r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– </a:t>
            </a:r>
            <a:r>
              <a:rPr lang="es-419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s-CO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499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8133" y="1165006"/>
            <a:ext cx="935789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FINANZAS DEL DISTRITO CAPITAL - PRIMER TRIMESTRE DE 2019</a:t>
            </a:r>
            <a:endParaRPr lang="es-CO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ágono 19"/>
          <p:cNvSpPr/>
          <p:nvPr/>
        </p:nvSpPr>
        <p:spPr>
          <a:xfrm rot="10800000">
            <a:off x="3113553" y="1696915"/>
            <a:ext cx="7602071" cy="454112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" name="Rectángulo 3"/>
          <p:cNvSpPr/>
          <p:nvPr/>
        </p:nvSpPr>
        <p:spPr>
          <a:xfrm>
            <a:off x="5135902" y="1912494"/>
            <a:ext cx="5512777" cy="410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Vigencia 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2019: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$</a:t>
            </a:r>
            <a:r>
              <a:rPr lang="es-419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40.458.058,7 </a:t>
            </a: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millones </a:t>
            </a:r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Ejecución</a:t>
            </a: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$10.492.868,1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(25,7%,)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Recaudo $6.338.279,7 millones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(15,5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6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Gestión Localidades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Ejecución 55,6% que corresponde a $</a:t>
            </a:r>
            <a:r>
              <a:rPr lang="es-419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1.165.391,4 </a:t>
            </a:r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millones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Nivel de giros </a:t>
            </a:r>
            <a:r>
              <a:rPr lang="es-419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llegó al 8,3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r>
              <a:rPr lang="es-419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 decir $</a:t>
            </a:r>
            <a:r>
              <a:rPr lang="es-419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173.966,6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millones </a:t>
            </a:r>
            <a:endParaRPr lang="es-ES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Deuda Pública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$9.835.763,9 millones, con una reducción del 3,2</a:t>
            </a:r>
            <a:r>
              <a:rPr lang="es-CO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</a:p>
          <a:p>
            <a:endParaRPr lang="es-CO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Inversiones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Saldo $8.529.477,3 millones, nivel relativamente estable, registró un incremento de 1,8% durante todo el trimestre.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8" y="2497015"/>
            <a:ext cx="4778738" cy="2710831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38328" y="499415"/>
            <a:ext cx="1027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2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6056" y="1242036"/>
            <a:ext cx="4425518" cy="40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 </a:t>
            </a:r>
            <a:r>
              <a:rPr lang="es-CO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 ECONÓMICA</a:t>
            </a:r>
            <a:r>
              <a:rPr lang="es-CO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endParaRPr lang="es-CO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32" y="1912494"/>
            <a:ext cx="3848319" cy="3715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4914935" y="1531136"/>
            <a:ext cx="58006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Publicación especializada de la Contraloría de Bogotá.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Conózcala en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 página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www.contraloriabogota.gov.co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través del link Publicaciones.</a:t>
            </a:r>
          </a:p>
          <a:p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Revista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No. 16 </a:t>
            </a: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horizonte de la planificación en Bogotá”. 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 de la próxima edición: </a:t>
            </a: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“Calidad del </a:t>
            </a: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en la </a:t>
            </a: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 </a:t>
            </a:r>
            <a:r>
              <a:rPr lang="es-CO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Bogotá</a:t>
            </a:r>
            <a:r>
              <a:rPr lang="es-CO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CO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prevista para diciembre de 2019.</a:t>
            </a:r>
            <a:endParaRPr lang="es-C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8328" y="499415"/>
            <a:ext cx="1027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966246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84575" algn="l"/>
              </a:tabLst>
            </a:pPr>
            <a:r>
              <a:rPr lang="es-ES_tradnl" sz="13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endParaRPr lang="es-ES_tradnl" sz="13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1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4048" y="499415"/>
            <a:ext cx="918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8133" y="1161804"/>
            <a:ext cx="851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 CONSTITUCIONAL Y </a:t>
            </a:r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s-ES_tradn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s-ES_tradn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267, 268 CP, Ley 42 de </a:t>
            </a:r>
            <a:r>
              <a:rPr lang="es-ES_tradnl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106716" y="1989394"/>
            <a:ext cx="2298464" cy="654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3" name="Rectángulo 12"/>
          <p:cNvSpPr/>
          <p:nvPr/>
        </p:nvSpPr>
        <p:spPr>
          <a:xfrm>
            <a:off x="3207337" y="2004537"/>
            <a:ext cx="2124600" cy="590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del Plan de Desarrollo</a:t>
            </a:r>
            <a:endParaRPr lang="es-CO" sz="1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203392" y="2891575"/>
            <a:ext cx="2198575" cy="6060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6" name="Rectángulo 15"/>
          <p:cNvSpPr/>
          <p:nvPr/>
        </p:nvSpPr>
        <p:spPr>
          <a:xfrm>
            <a:off x="3132379" y="2921158"/>
            <a:ext cx="2185777" cy="5468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de la Política Pública</a:t>
            </a:r>
            <a:endParaRPr lang="es-CO" sz="1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3129755" y="3710252"/>
            <a:ext cx="2269587" cy="4982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9" name="Rectángulo 18"/>
          <p:cNvSpPr/>
          <p:nvPr/>
        </p:nvSpPr>
        <p:spPr>
          <a:xfrm>
            <a:off x="3166514" y="3734572"/>
            <a:ext cx="2196069" cy="449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de las Finanzas Públicas Distritales</a:t>
            </a:r>
            <a:endParaRPr lang="es-CO" sz="1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9105808" y="2216679"/>
            <a:ext cx="1385833" cy="65439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2" name="Rectángulo 21"/>
          <p:cNvSpPr/>
          <p:nvPr/>
        </p:nvSpPr>
        <p:spPr>
          <a:xfrm>
            <a:off x="9142492" y="2248624"/>
            <a:ext cx="1312465" cy="590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Informes Obligatorios</a:t>
            </a:r>
            <a:endParaRPr lang="es-CO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9108635" y="3137757"/>
            <a:ext cx="1416252" cy="60600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5" name="Rectángulo 24"/>
          <p:cNvSpPr/>
          <p:nvPr/>
        </p:nvSpPr>
        <p:spPr>
          <a:xfrm>
            <a:off x="9178069" y="3167340"/>
            <a:ext cx="1346818" cy="5468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Estudios </a:t>
            </a:r>
            <a:r>
              <a:rPr lang="es-E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Estructurales</a:t>
            </a:r>
            <a:endParaRPr lang="es-CO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8985739" y="4028326"/>
            <a:ext cx="1785132" cy="49820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8" name="Rectángulo 27"/>
          <p:cNvSpPr/>
          <p:nvPr/>
        </p:nvSpPr>
        <p:spPr>
          <a:xfrm>
            <a:off x="9014652" y="4052646"/>
            <a:ext cx="1727307" cy="4495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Pronunciamientos</a:t>
            </a:r>
            <a:endParaRPr lang="es-CO" sz="1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147338" y="5124227"/>
            <a:ext cx="2269587" cy="670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1" name="Rectángulo 30"/>
          <p:cNvSpPr/>
          <p:nvPr/>
        </p:nvSpPr>
        <p:spPr>
          <a:xfrm>
            <a:off x="3242303" y="5182233"/>
            <a:ext cx="2139496" cy="5566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es-ES_tradnl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del</a:t>
            </a:r>
            <a:r>
              <a:rPr lang="es-ES_tradnl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Estado de los Recursos Naturales</a:t>
            </a:r>
            <a:endParaRPr lang="es-CO" sz="1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3136376" y="4501727"/>
            <a:ext cx="2262572" cy="386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4" name="Rectángulo 33"/>
          <p:cNvSpPr/>
          <p:nvPr/>
        </p:nvSpPr>
        <p:spPr>
          <a:xfrm>
            <a:off x="3203390" y="4627037"/>
            <a:ext cx="2128544" cy="136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_tradnl" sz="1200" kern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egistro de la deuda</a:t>
            </a:r>
            <a:endParaRPr lang="es-CO" sz="12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 rot="558168">
            <a:off x="6131911" y="3461740"/>
            <a:ext cx="2271471" cy="1561637"/>
            <a:chOff x="6977916" y="2644545"/>
            <a:chExt cx="2002436" cy="1376675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7916" y="2644545"/>
              <a:ext cx="2002436" cy="1376675"/>
            </a:xfrm>
            <a:prstGeom prst="rect">
              <a:avLst/>
            </a:prstGeom>
          </p:spPr>
        </p:pic>
        <p:sp>
          <p:nvSpPr>
            <p:cNvPr id="37" name="CuadroTexto 36"/>
            <p:cNvSpPr txBox="1"/>
            <p:nvPr/>
          </p:nvSpPr>
          <p:spPr>
            <a:xfrm rot="19633014">
              <a:off x="7330190" y="3032294"/>
              <a:ext cx="1178010" cy="32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9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 ANUAL DE ESTUDIOS (PAE)</a:t>
              </a:r>
              <a:endParaRPr lang="es-CO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Flecha derecha 37"/>
          <p:cNvSpPr/>
          <p:nvPr/>
        </p:nvSpPr>
        <p:spPr>
          <a:xfrm>
            <a:off x="420541" y="3137757"/>
            <a:ext cx="2467223" cy="15628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de Estudios de Economía y Política Pública</a:t>
            </a:r>
            <a:endParaRPr lang="es-CO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9228150" y="4993037"/>
            <a:ext cx="1402531" cy="749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 2018</a:t>
            </a:r>
          </a:p>
          <a:p>
            <a:pPr algn="ctr"/>
            <a:r>
              <a:rPr lang="es-CO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Total: 28</a:t>
            </a:r>
            <a:endParaRPr lang="es-CO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1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3192" y="499415"/>
            <a:ext cx="907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8133" y="1147955"/>
            <a:ext cx="5703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PLAN DE DESARROLLO DISTRITAL</a:t>
            </a:r>
            <a:endParaRPr lang="es-CO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Tab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64245"/>
              </p:ext>
            </p:extLst>
          </p:nvPr>
        </p:nvGraphicFramePr>
        <p:xfrm>
          <a:off x="4400168" y="2169493"/>
          <a:ext cx="6240062" cy="253315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8755"/>
                <a:gridCol w="1695727"/>
                <a:gridCol w="1582616"/>
                <a:gridCol w="1272964"/>
              </a:tblGrid>
              <a:tr h="763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</a:t>
                      </a:r>
                      <a:r>
                        <a:rPr lang="es-CO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programado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</a:t>
                      </a:r>
                      <a:r>
                        <a:rPr lang="es-CO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br>
                        <a:rPr lang="es-CO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Ejecución </a:t>
                      </a:r>
                      <a:endParaRPr lang="es-CO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326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Vigencia 2018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17.143.406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13.504.758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78,8%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50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2016 -2018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35.212.079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29.890.804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64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2016-2020</a:t>
                      </a:r>
                      <a:endParaRPr lang="es-CO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69.454.504 </a:t>
                      </a:r>
                      <a:endParaRPr lang="es-CO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29.890.803 </a:t>
                      </a:r>
                      <a:endParaRPr lang="es-CO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43,0%</a:t>
                      </a:r>
                      <a:endParaRPr lang="es-CO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CuadroTexto 41"/>
          <p:cNvSpPr txBox="1"/>
          <p:nvPr/>
        </p:nvSpPr>
        <p:spPr>
          <a:xfrm>
            <a:off x="884284" y="4763705"/>
            <a:ext cx="294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</a:t>
            </a:r>
            <a:endParaRPr lang="es-E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2" y="2226728"/>
            <a:ext cx="3738156" cy="2475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826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5760" y="499415"/>
            <a:ext cx="969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9768" y="1318786"/>
            <a:ext cx="1026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SOCIAL DE LAS POLÍTICAS PÚBLICAS DEL DISTRITO CAPITAL - 2018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SUSTANCIAS PSICOACTIVAS EN ADOLESCENTES</a:t>
            </a:r>
          </a:p>
        </p:txBody>
      </p:sp>
      <p:sp>
        <p:nvSpPr>
          <p:cNvPr id="16" name="Pentágono 15"/>
          <p:cNvSpPr/>
          <p:nvPr/>
        </p:nvSpPr>
        <p:spPr>
          <a:xfrm rot="10800000">
            <a:off x="4245320" y="2414016"/>
            <a:ext cx="7202968" cy="30863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20" name="CuadroTexto 19"/>
          <p:cNvSpPr txBox="1"/>
          <p:nvPr/>
        </p:nvSpPr>
        <p:spPr>
          <a:xfrm>
            <a:off x="5755804" y="2631459"/>
            <a:ext cx="54565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$27,619 millones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Pública: formulación genérica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 Plan de Acción 2017: </a:t>
            </a: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es-C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y prevención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4" y="2414016"/>
            <a:ext cx="4169160" cy="3041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801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8328" y="499415"/>
            <a:ext cx="1027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9768" y="1247188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POLÍTICA PÚBLICA DE INFANCIA Y </a:t>
            </a:r>
            <a:r>
              <a:rPr lang="es-C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ADOLESCENCIA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EMBARAZO 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NIÑAS Y ADOLESCENTES EN </a:t>
            </a:r>
            <a:r>
              <a:rPr lang="es-CO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BOGOTÁ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ágono 12"/>
          <p:cNvSpPr/>
          <p:nvPr/>
        </p:nvSpPr>
        <p:spPr>
          <a:xfrm rot="10800000">
            <a:off x="3875039" y="2409092"/>
            <a:ext cx="7679880" cy="306589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7" name="Rectángulo 6"/>
          <p:cNvSpPr/>
          <p:nvPr/>
        </p:nvSpPr>
        <p:spPr>
          <a:xfrm>
            <a:off x="5731343" y="2548742"/>
            <a:ext cx="54642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Proyecto 1093 2016-2017: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$3.189 millones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2017: 12.020 nacimientos madres de 15 a 19 años / 304 nacimientos madres menores de 14 años - disminución 7,098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(37,1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151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(33,18%)  vigencia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Localidades críticas: Ciudad Bolívar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(1.804)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Kennedy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(1.706)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Bosa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(1.526)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Suba(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1.314)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" descr="Resultado de imagen para adolescentes embarazad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68339" y="2721348"/>
            <a:ext cx="4163054" cy="2553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378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ágono 20"/>
          <p:cNvSpPr/>
          <p:nvPr/>
        </p:nvSpPr>
        <p:spPr>
          <a:xfrm rot="10800000">
            <a:off x="3313354" y="2276851"/>
            <a:ext cx="7602071" cy="338518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3464" y="499415"/>
            <a:ext cx="93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4047" y="1266163"/>
            <a:ext cx="9902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ANUAL SOBRE EL ESTADO DE LOS RECURSOS </a:t>
            </a:r>
            <a:r>
              <a:rPr lang="es-E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NATURALES </a:t>
            </a:r>
            <a:r>
              <a:rPr 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DEL AMBIENTE DE BOGOTÁ D.C. VIGENCIA 2017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00814" y="2476912"/>
            <a:ext cx="4164725" cy="2912667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ángulo 3"/>
          <p:cNvSpPr/>
          <p:nvPr/>
        </p:nvSpPr>
        <p:spPr>
          <a:xfrm>
            <a:off x="5169048" y="2513407"/>
            <a:ext cx="5530983" cy="287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Humedales del Distrito Capital 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Parte de los 15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humedales están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alterados por diversas situaciones antrópicas y ambientales que abarcan su invasión, relleno y urbanización.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Disminución ostensible de su espejo de agua;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pérdida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caudales y secamiento en épocas de estiaje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pérdida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su riqueza biótica.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hay control de conexiones erradas por lo que hay ingreso permanente de aguas residuales que ocasionan vectores y olores ofensivos.</a:t>
            </a:r>
          </a:p>
        </p:txBody>
      </p:sp>
    </p:spTree>
    <p:extLst>
      <p:ext uri="{BB962C8B-B14F-4D97-AF65-F5344CB8AC3E}">
        <p14:creationId xmlns:p14="http://schemas.microsoft.com/office/powerpoint/2010/main" val="221744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ágono 20"/>
          <p:cNvSpPr/>
          <p:nvPr/>
        </p:nvSpPr>
        <p:spPr>
          <a:xfrm rot="10800000">
            <a:off x="2465295" y="1846729"/>
            <a:ext cx="9111010" cy="404339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9885" y="1225068"/>
            <a:ext cx="728296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FINANZAS DEL DISTRITO CAPITAL 2018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71999" y="1995317"/>
            <a:ext cx="68854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31.115.899,2 millones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, Ejecución Gastos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$25.224.934,4 millones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(81,1%)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Ejecución de ingresos 90,8% y Autorizaciones de giros del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s-CO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CO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O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Gestión Localidades FDL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419" sz="1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iveles</a:t>
            </a:r>
            <a:r>
              <a:rPr lang="es-419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giros entre </a:t>
            </a:r>
            <a:r>
              <a:rPr lang="es-419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31,7%</a:t>
            </a:r>
            <a:r>
              <a:rPr lang="es-419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419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419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59,2%</a:t>
            </a:r>
            <a:r>
              <a:rPr lang="es-CO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CO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Deuda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$10.164.335,4 millones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, con un incremento del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4,7%</a:t>
            </a:r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respecto a 2017, $9.708.428,4 millones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Inversiones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Saldo en tesorería a </a:t>
            </a:r>
            <a:r>
              <a:rPr lang="es-CO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$8.379.688,2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millones, en </a:t>
            </a:r>
            <a:r>
              <a:rPr lang="es-C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entidades financieras.</a:t>
            </a:r>
          </a:p>
          <a:p>
            <a:pPr>
              <a:buFont typeface="Wingdings" panose="05000000000000000000" pitchFamily="2" charset="2"/>
              <a:buChar char="§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Dictamen Estados Contables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Activos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$237.995.343 millones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, pasivos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$25.076.414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millones y patrimonio $212.918.929 millones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8" r="15952" b="1"/>
          <a:stretch/>
        </p:blipFill>
        <p:spPr>
          <a:xfrm>
            <a:off x="397975" y="2320424"/>
            <a:ext cx="4734444" cy="2964360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283464" y="499415"/>
            <a:ext cx="93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4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1597" y="1170204"/>
            <a:ext cx="2714361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 PAE 2019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42943" y="1781315"/>
            <a:ext cx="2646609" cy="33855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Obligatorios</a:t>
            </a:r>
            <a:endParaRPr lang="es-CO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034573" y="2473658"/>
            <a:ext cx="1924986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 i="1"/>
            </a:lvl1pPr>
          </a:lstStyle>
          <a:p>
            <a:pPr algn="ctr"/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</a:t>
            </a:r>
            <a:endParaRPr lang="es-E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Estructurales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67953" y="1858426"/>
            <a:ext cx="2556615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 i="1"/>
            </a:lvl1pPr>
          </a:lstStyle>
          <a:p>
            <a:pPr algn="ctr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Pronunciamientos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690413" y="2247216"/>
            <a:ext cx="64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500972" y="3299592"/>
            <a:ext cx="57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C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654176" y="2297382"/>
            <a:ext cx="25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881837" y="2674487"/>
            <a:ext cx="50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5622055" y="3712531"/>
            <a:ext cx="33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654176" y="2782853"/>
            <a:ext cx="25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03943"/>
              </p:ext>
            </p:extLst>
          </p:nvPr>
        </p:nvGraphicFramePr>
        <p:xfrm>
          <a:off x="445378" y="3197707"/>
          <a:ext cx="3065181" cy="2576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3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Estadísticas Presupuestales del Distrito Capital. Vigencia 2018.</a:t>
                      </a:r>
                      <a:endParaRPr lang="es-CO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4" marR="308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 Pública, Estado de Tesorería e Inversiones Financieras del Distrito Capital. Vigencia 2018.</a:t>
                      </a:r>
                      <a:endParaRPr lang="es-CO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4" marR="308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 Pública, Estado de Tesorería e Inversiones Financieras del Distrito Capital. </a:t>
                      </a:r>
                      <a:endParaRPr lang="es-CO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 2019</a:t>
                      </a:r>
                      <a:endParaRPr lang="es-CO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4" marR="308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1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Dictamen a los Estados Contables Consolidados del Sector Público Distrital, Sector Gobierno General y Bogotá Distrito Capital.</a:t>
                      </a:r>
                      <a:endParaRPr lang="es-CO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4" marR="308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3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Ingresos, Gastos e Inversiones del Distrito Capital. I Trimestre 2019</a:t>
                      </a:r>
                      <a:endParaRPr lang="es-CO" sz="1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874" marR="3087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Rectángulo 36"/>
          <p:cNvSpPr/>
          <p:nvPr/>
        </p:nvSpPr>
        <p:spPr>
          <a:xfrm>
            <a:off x="6601968" y="3344882"/>
            <a:ext cx="2408065" cy="553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Presupuestal 2018</a:t>
            </a:r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890886" y="4245835"/>
            <a:ext cx="2265811" cy="685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de la oferta de vivienda en el Distrito Capital</a:t>
            </a:r>
            <a:endParaRPr lang="es-C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8328" y="499415"/>
            <a:ext cx="1027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2664765"/>
            <a:ext cx="3651504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419098"/>
            <a:ext cx="10715624" cy="62230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73152" y="1149778"/>
            <a:ext cx="10058400" cy="762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7200" b="1" u="sng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0" b="12676"/>
          <a:stretch/>
        </p:blipFill>
        <p:spPr>
          <a:xfrm>
            <a:off x="208133" y="6159260"/>
            <a:ext cx="967314" cy="52908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5378" y="1197636"/>
            <a:ext cx="953987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CO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DE LA OFERTA DE VIVIENDA EN EL DISTRITO CAPITAL</a:t>
            </a:r>
            <a:endParaRPr lang="es-CO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ágono 19"/>
          <p:cNvSpPr/>
          <p:nvPr/>
        </p:nvSpPr>
        <p:spPr>
          <a:xfrm rot="10800000">
            <a:off x="3039034" y="1912494"/>
            <a:ext cx="7602071" cy="402739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" name="Rectángulo 3"/>
          <p:cNvSpPr/>
          <p:nvPr/>
        </p:nvSpPr>
        <p:spPr>
          <a:xfrm>
            <a:off x="4873352" y="2033366"/>
            <a:ext cx="57677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Plan de Desarrollo “Bogotá Humana”. Meta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70.000</a:t>
            </a:r>
            <a:r>
              <a:rPr lang="es-CO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- cumplimiento: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7.802 (11,14%)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“Bogotá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Mejor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para Todos”. Meta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150.000</a:t>
            </a:r>
            <a:r>
              <a:rPr lang="es-CO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(2018) – avance: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85.554</a:t>
            </a:r>
            <a:r>
              <a:rPr lang="es-CO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(57%)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Precios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vivienda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Barranquilla entre $300 millones a más de $1.127 millones. 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Bogotá entre $231 millones a más de $1.127 millones.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Medellín, entre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$93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millones a $300 millones.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Pasto mayor oferta VIS.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Carencia habitacional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267.447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Mayor déficit Ciudad Bolívar con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47.419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Kennedy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34.065</a:t>
            </a:r>
            <a:r>
              <a:rPr lang="es-CO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Bosa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30.077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Menor déficit La Candelaria con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723</a:t>
            </a:r>
            <a:r>
              <a:rPr lang="es-CO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Teusaquillo con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8" y="2701189"/>
            <a:ext cx="4279486" cy="2450006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338328" y="499415"/>
            <a:ext cx="1027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ESTUDIOS DE ECONOMÍA Y POLÍTICA PÚBLICA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1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3875</TotalTime>
  <Words>846</Words>
  <Application>Microsoft Office PowerPoint</Application>
  <PresentationFormat>Panorámica</PresentationFormat>
  <Paragraphs>144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Jhon Alexander Peña Romero</cp:lastModifiedBy>
  <cp:revision>738</cp:revision>
  <cp:lastPrinted>2019-08-27T21:53:38Z</cp:lastPrinted>
  <dcterms:created xsi:type="dcterms:W3CDTF">2016-09-20T14:18:51Z</dcterms:created>
  <dcterms:modified xsi:type="dcterms:W3CDTF">2019-09-04T22:54:51Z</dcterms:modified>
</cp:coreProperties>
</file>